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2" r:id="rId4"/>
    <p:sldId id="257" r:id="rId5"/>
    <p:sldId id="263" r:id="rId6"/>
    <p:sldId id="264" r:id="rId7"/>
    <p:sldId id="266" r:id="rId8"/>
    <p:sldId id="265" r:id="rId9"/>
    <p:sldId id="267" r:id="rId10"/>
    <p:sldId id="271" r:id="rId11"/>
    <p:sldId id="269" r:id="rId12"/>
    <p:sldId id="270" r:id="rId13"/>
    <p:sldId id="288" r:id="rId14"/>
    <p:sldId id="289" r:id="rId15"/>
    <p:sldId id="277" r:id="rId16"/>
    <p:sldId id="290" r:id="rId17"/>
    <p:sldId id="273" r:id="rId18"/>
    <p:sldId id="291" r:id="rId19"/>
    <p:sldId id="292" r:id="rId20"/>
    <p:sldId id="272" r:id="rId21"/>
    <p:sldId id="274" r:id="rId22"/>
    <p:sldId id="275" r:id="rId23"/>
    <p:sldId id="276" r:id="rId24"/>
    <p:sldId id="278" r:id="rId25"/>
    <p:sldId id="279" r:id="rId26"/>
    <p:sldId id="280" r:id="rId27"/>
    <p:sldId id="281" r:id="rId28"/>
    <p:sldId id="294" r:id="rId29"/>
    <p:sldId id="293" r:id="rId30"/>
    <p:sldId id="286" r:id="rId31"/>
    <p:sldId id="287" r:id="rId32"/>
    <p:sldId id="29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Strain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73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Classic Strain Theory (Merton, 1938): Basic Argument…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08908"/>
            <a:ext cx="10603780" cy="4239491"/>
          </a:xfrm>
        </p:spPr>
        <p:txBody>
          <a:bodyPr/>
          <a:lstStyle/>
          <a:p>
            <a:r>
              <a:rPr lang="en-GB" sz="2400" dirty="0"/>
              <a:t>Offered a description of what kinds of values modern American society privileges, i.e. what constitutes “success”</a:t>
            </a:r>
          </a:p>
          <a:p>
            <a:r>
              <a:rPr lang="en-GB" sz="2400" dirty="0"/>
              <a:t>Analysed the extent to which people (from different socio/economic groups) were able to pursue, access and achieve that success legitimately.</a:t>
            </a:r>
          </a:p>
          <a:p>
            <a:r>
              <a:rPr lang="en-GB" sz="2400" dirty="0"/>
              <a:t>Those who were unable to do so experienced </a:t>
            </a:r>
            <a:r>
              <a:rPr lang="en-GB" sz="2400" dirty="0">
                <a:solidFill>
                  <a:srgbClr val="FF0000"/>
                </a:solidFill>
              </a:rPr>
              <a:t>STRAIN</a:t>
            </a:r>
            <a:r>
              <a:rPr lang="en-GB" sz="2400" dirty="0"/>
              <a:t> – a disconnect between desires/aspirations (on the one hand) and the means to achieve them (on the other). </a:t>
            </a:r>
          </a:p>
          <a:p>
            <a:r>
              <a:rPr lang="en-GB" sz="2400" dirty="0"/>
              <a:t>By way of response, a number of coping strategies are employed, one of which may be </a:t>
            </a:r>
            <a:r>
              <a:rPr lang="en-GB" sz="2400" dirty="0">
                <a:solidFill>
                  <a:srgbClr val="FF0000"/>
                </a:solidFill>
              </a:rPr>
              <a:t>CRIME</a:t>
            </a:r>
            <a:r>
              <a:rPr lang="en-GB" sz="24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87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American Dream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dirty="0"/>
              <a:t>Our cultural wallpaper……</a:t>
            </a:r>
          </a:p>
        </p:txBody>
      </p:sp>
    </p:spTree>
    <p:extLst>
      <p:ext uri="{BB962C8B-B14F-4D97-AF65-F5344CB8AC3E}">
        <p14:creationId xmlns:p14="http://schemas.microsoft.com/office/powerpoint/2010/main" val="766184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6" y="0"/>
            <a:ext cx="10977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30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our houses &amp; cars “should” look like….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68" y="2006441"/>
            <a:ext cx="5715000" cy="3933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0" y="2006441"/>
            <a:ext cx="557403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78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our weddings “should” look like….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40" y="2052638"/>
            <a:ext cx="8493759" cy="45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10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“should” look like….</a:t>
            </a:r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524000"/>
            <a:ext cx="4962209" cy="5059680"/>
          </a:xfrm>
        </p:spPr>
      </p:pic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350" y="1524000"/>
            <a:ext cx="5510849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8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are leaders and icons are…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426528"/>
            <a:ext cx="2590800" cy="269843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11" y="1423670"/>
            <a:ext cx="2619375" cy="2701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1423670"/>
            <a:ext cx="5019040" cy="46316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86" y="4267201"/>
            <a:ext cx="2562225" cy="235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63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aim of the game…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12" y="1853248"/>
            <a:ext cx="3921272" cy="4195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420" y="1625600"/>
            <a:ext cx="5715000" cy="464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89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Cultural Messages…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4400" dirty="0"/>
              <a:t>GOALS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3200" dirty="0"/>
              <a:t>Money</a:t>
            </a:r>
          </a:p>
          <a:p>
            <a:r>
              <a:rPr lang="en-GB" sz="3200" dirty="0"/>
              <a:t>Material goods</a:t>
            </a:r>
          </a:p>
          <a:p>
            <a:r>
              <a:rPr lang="en-GB" sz="3200" dirty="0"/>
              <a:t>Social status</a:t>
            </a: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sz="4400" dirty="0"/>
              <a:t>MEANS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sz="3200" dirty="0"/>
              <a:t>Hard work</a:t>
            </a:r>
          </a:p>
          <a:p>
            <a:r>
              <a:rPr lang="en-GB" sz="3200" dirty="0"/>
              <a:t>Education</a:t>
            </a:r>
          </a:p>
          <a:p>
            <a:r>
              <a:rPr lang="en-GB" sz="3200" dirty="0"/>
              <a:t>Steady employment</a:t>
            </a:r>
          </a:p>
        </p:txBody>
      </p:sp>
    </p:spTree>
    <p:extLst>
      <p:ext uri="{BB962C8B-B14F-4D97-AF65-F5344CB8AC3E}">
        <p14:creationId xmlns:p14="http://schemas.microsoft.com/office/powerpoint/2010/main" val="54714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Understanding Strain…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9869488" cy="419548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altLang="en-US" dirty="0"/>
              <a:t>Culturally accepted goals: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altLang="en-US" sz="2000" dirty="0"/>
              <a:t>Accumulation of wealth</a:t>
            </a:r>
          </a:p>
          <a:p>
            <a:pPr>
              <a:lnSpc>
                <a:spcPct val="80000"/>
              </a:lnSpc>
            </a:pPr>
            <a:r>
              <a:rPr lang="en-GB" altLang="en-US" dirty="0"/>
              <a:t>Culturally accepted means: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GB" altLang="en-US" sz="2000" dirty="0"/>
              <a:t>Middle class values: hard work, honesty, deferred gratification, education</a:t>
            </a:r>
          </a:p>
          <a:p>
            <a:pPr>
              <a:lnSpc>
                <a:spcPct val="80000"/>
              </a:lnSpc>
            </a:pPr>
            <a:r>
              <a:rPr lang="en-GB" altLang="en-US" dirty="0"/>
              <a:t>Not everyone equally able to reach goals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altLang="en-US" dirty="0"/>
              <a:t>…. so importance of means as goal in itself</a:t>
            </a:r>
          </a:p>
          <a:p>
            <a:pPr>
              <a:lnSpc>
                <a:spcPct val="80000"/>
              </a:lnSpc>
            </a:pPr>
            <a:r>
              <a:rPr lang="en-GB" altLang="en-US" dirty="0"/>
              <a:t>BUT: if goal over-emphasised at expense of means…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altLang="en-US" dirty="0"/>
              <a:t>… and people can’t achieve it…</a:t>
            </a:r>
          </a:p>
          <a:p>
            <a:pPr>
              <a:lnSpc>
                <a:spcPct val="80000"/>
              </a:lnSpc>
            </a:pPr>
            <a:r>
              <a:rPr lang="en-GB" altLang="en-US" dirty="0"/>
              <a:t>… results in strain</a:t>
            </a:r>
          </a:p>
          <a:p>
            <a:pPr>
              <a:lnSpc>
                <a:spcPct val="80000"/>
              </a:lnSpc>
            </a:pPr>
            <a:r>
              <a:rPr lang="en-GB" altLang="en-US" dirty="0"/>
              <a:t>Strain is concentrated among people in lower socio-economic groups</a:t>
            </a:r>
          </a:p>
          <a:p>
            <a:pPr>
              <a:lnSpc>
                <a:spcPct val="80000"/>
              </a:lnSpc>
            </a:pPr>
            <a:r>
              <a:rPr lang="en-GB" altLang="en-US" dirty="0"/>
              <a:t>… who are constrained by social structure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132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Cont’d…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GB" altLang="en-US" sz="2800" dirty="0"/>
              <a:t>Strain arises when…</a:t>
            </a:r>
          </a:p>
          <a:p>
            <a:r>
              <a:rPr lang="en-GB" altLang="en-US" sz="2400" dirty="0"/>
              <a:t>Culture places disproportionate emphasis on goal (of wealth) over means (hard work)</a:t>
            </a:r>
          </a:p>
          <a:p>
            <a:r>
              <a:rPr lang="en-GB" altLang="en-US" sz="2400" dirty="0"/>
              <a:t>Maintains it is available equally to all</a:t>
            </a:r>
          </a:p>
          <a:p>
            <a:r>
              <a:rPr lang="en-GB" altLang="en-US" sz="2400" dirty="0"/>
              <a:t>BUT social structure restricts possibilities of achieving it through cultural means (hard work)</a:t>
            </a:r>
          </a:p>
          <a:p>
            <a:r>
              <a:rPr lang="en-GB" altLang="en-US" sz="2400" dirty="0"/>
              <a:t>Contradiction between culture and social structure = </a:t>
            </a:r>
            <a:r>
              <a:rPr lang="en-GB" altLang="en-US" sz="2400" dirty="0">
                <a:solidFill>
                  <a:srgbClr val="FF0000"/>
                </a:solidFill>
              </a:rPr>
              <a:t>ANOMIE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74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Anomie: Durkheim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2800" dirty="0"/>
              <a:t>1) Division of Labour in Society (1893)</a:t>
            </a:r>
          </a:p>
          <a:p>
            <a:pPr lvl="1"/>
            <a:r>
              <a:rPr lang="en-GB" sz="2600" dirty="0"/>
              <a:t>Anomie as feature of change to modern industrial society</a:t>
            </a:r>
          </a:p>
          <a:p>
            <a:pPr marL="114300" indent="0">
              <a:buNone/>
            </a:pPr>
            <a:r>
              <a:rPr lang="en-GB" sz="2800" dirty="0"/>
              <a:t>2) Suicide (1897)</a:t>
            </a:r>
          </a:p>
          <a:p>
            <a:pPr lvl="1"/>
            <a:r>
              <a:rPr lang="en-GB" sz="2600" dirty="0"/>
              <a:t>Anomie as individual social psychological adaptation</a:t>
            </a:r>
          </a:p>
          <a:p>
            <a:pPr marL="114300" indent="0">
              <a:buNone/>
            </a:pP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846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Division of Labour in Society </a:t>
            </a:r>
            <a:r>
              <a:rPr lang="en-GB" dirty="0"/>
              <a:t>(1893)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Process of social change</a:t>
            </a:r>
          </a:p>
          <a:p>
            <a:pPr lvl="1"/>
            <a:r>
              <a:rPr lang="en-GB" sz="2400" dirty="0"/>
              <a:t>Mechanical society (self-sufficient, no division of labour, uniformity of consciousness)</a:t>
            </a:r>
          </a:p>
          <a:p>
            <a:pPr lvl="1"/>
            <a:r>
              <a:rPr lang="en-GB" sz="2400" dirty="0"/>
              <a:t>Organic society (highly organised, complex division of labour)</a:t>
            </a:r>
          </a:p>
          <a:p>
            <a:r>
              <a:rPr lang="en-GB" sz="2800" dirty="0"/>
              <a:t>Laws maintain social solidarity in both</a:t>
            </a:r>
          </a:p>
          <a:p>
            <a:r>
              <a:rPr lang="en-GB" sz="2800" dirty="0"/>
              <a:t>During change </a:t>
            </a:r>
            <a:r>
              <a:rPr lang="en-GB" sz="2800" i="1" dirty="0"/>
              <a:t>anomie</a:t>
            </a:r>
            <a:r>
              <a:rPr lang="en-GB" sz="2800" dirty="0"/>
              <a:t> can occur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424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Merton’s Difference from Durkheim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07128"/>
            <a:ext cx="8946541" cy="4641272"/>
          </a:xfrm>
        </p:spPr>
        <p:txBody>
          <a:bodyPr/>
          <a:lstStyle/>
          <a:p>
            <a:pPr lvl="1">
              <a:lnSpc>
                <a:spcPct val="80000"/>
              </a:lnSpc>
            </a:pPr>
            <a:r>
              <a:rPr lang="en-GB" altLang="en-US" sz="3600" dirty="0"/>
              <a:t> NOT restrained by social rules (but encouraged by social rules)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GB" altLang="en-US" sz="3600" dirty="0"/>
          </a:p>
          <a:p>
            <a:pPr lvl="1">
              <a:lnSpc>
                <a:spcPct val="80000"/>
              </a:lnSpc>
            </a:pPr>
            <a:r>
              <a:rPr lang="en-GB" altLang="en-US" sz="3600" dirty="0"/>
              <a:t> NOT lack of social rules/normlessness (but inability to achieve according to rules)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GB" altLang="en-US" sz="3600" dirty="0"/>
          </a:p>
          <a:p>
            <a:pPr lvl="1">
              <a:lnSpc>
                <a:spcPct val="80000"/>
              </a:lnSpc>
            </a:pPr>
            <a:r>
              <a:rPr lang="en-GB" altLang="en-US" sz="3600" dirty="0"/>
              <a:t> NOT about innate desires (but cultural desires)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748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American Dream &amp; Merton’s Strain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564688" cy="4195481"/>
          </a:xfrm>
        </p:spPr>
        <p:txBody>
          <a:bodyPr>
            <a:normAutofit fontScale="92500" lnSpcReduction="20000"/>
          </a:bodyPr>
          <a:lstStyle/>
          <a:p>
            <a:pPr marL="274320" indent="-274320">
              <a:buFont typeface="Wingdings 2"/>
              <a:buChar char=""/>
              <a:defRPr/>
            </a:pPr>
            <a:r>
              <a:rPr lang="en-GB" sz="2800" dirty="0"/>
              <a:t>Institutional means – lawful methods of achieving goal (hard work)</a:t>
            </a:r>
          </a:p>
          <a:p>
            <a:pPr marL="274320" indent="-274320">
              <a:buFont typeface="Wingdings 2"/>
              <a:buChar char=""/>
              <a:defRPr/>
            </a:pPr>
            <a:r>
              <a:rPr lang="en-GB" sz="2800" dirty="0"/>
              <a:t>Not all can achieve it, but the means themselves are inherently good</a:t>
            </a:r>
          </a:p>
          <a:p>
            <a:pPr marL="274320" indent="-274320">
              <a:buFont typeface="Wingdings 2"/>
              <a:buChar char=""/>
              <a:defRPr/>
            </a:pPr>
            <a:r>
              <a:rPr lang="en-GB" sz="2800" dirty="0"/>
              <a:t>Problem: when there is too much emphasis on goals rather than means</a:t>
            </a:r>
          </a:p>
          <a:p>
            <a:pPr marL="274320" indent="-274320">
              <a:buFont typeface="Wingdings 2"/>
              <a:buChar char=""/>
              <a:defRPr/>
            </a:pPr>
            <a:r>
              <a:rPr lang="en-GB" sz="2800" dirty="0"/>
              <a:t>Culturally defined way of life can bring no reward = strain</a:t>
            </a:r>
          </a:p>
          <a:p>
            <a:pPr marL="274320" indent="-274320">
              <a:buFont typeface="Wingdings 2"/>
              <a:buChar char=""/>
              <a:defRPr/>
            </a:pPr>
            <a:r>
              <a:rPr lang="en-GB" sz="3000" dirty="0"/>
              <a:t>Anomie: disjuncture between cultural norms &amp; goals &amp; social structured capacities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443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Coping Strategies…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17964"/>
            <a:ext cx="8946541" cy="453043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sz="2800" dirty="0">
                <a:solidFill>
                  <a:srgbClr val="FF0000"/>
                </a:solidFill>
              </a:rPr>
              <a:t>CONFORMITY</a:t>
            </a:r>
            <a:r>
              <a:rPr lang="en-GB" sz="2800" dirty="0"/>
              <a:t> </a:t>
            </a:r>
          </a:p>
          <a:p>
            <a:pPr marL="457200" indent="-457200">
              <a:buAutoNum type="arabicPeriod"/>
            </a:pPr>
            <a:r>
              <a:rPr lang="en-GB" sz="2800" dirty="0">
                <a:solidFill>
                  <a:srgbClr val="FF0000"/>
                </a:solidFill>
              </a:rPr>
              <a:t>INNOVATION</a:t>
            </a:r>
            <a:r>
              <a:rPr lang="en-GB" sz="2800" dirty="0"/>
              <a:t> </a:t>
            </a:r>
          </a:p>
          <a:p>
            <a:pPr marL="457200" indent="-457200">
              <a:buAutoNum type="arabicPeriod"/>
            </a:pPr>
            <a:r>
              <a:rPr lang="en-GB" sz="2800" dirty="0">
                <a:solidFill>
                  <a:srgbClr val="FF0000"/>
                </a:solidFill>
              </a:rPr>
              <a:t>RTTUALISM</a:t>
            </a:r>
            <a:r>
              <a:rPr lang="en-GB" sz="2800" dirty="0"/>
              <a:t> </a:t>
            </a:r>
          </a:p>
          <a:p>
            <a:pPr marL="457200" indent="-457200">
              <a:buAutoNum type="arabicPeriod"/>
            </a:pPr>
            <a:r>
              <a:rPr lang="en-GB" sz="2800" dirty="0">
                <a:solidFill>
                  <a:srgbClr val="FF0000"/>
                </a:solidFill>
              </a:rPr>
              <a:t>RETREATISM</a:t>
            </a:r>
            <a:r>
              <a:rPr lang="en-GB" sz="2800" dirty="0"/>
              <a:t> </a:t>
            </a:r>
          </a:p>
          <a:p>
            <a:pPr marL="457200" indent="-457200">
              <a:buAutoNum type="arabicPeriod"/>
            </a:pPr>
            <a:r>
              <a:rPr lang="en-GB" sz="2800" dirty="0">
                <a:solidFill>
                  <a:srgbClr val="FF0000"/>
                </a:solidFill>
              </a:rPr>
              <a:t>REBELLION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2229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928256"/>
            <a:ext cx="9758652" cy="5320144"/>
          </a:xfrm>
        </p:spPr>
        <p:txBody>
          <a:bodyPr>
            <a:normAutofit fontScale="92500"/>
          </a:bodyPr>
          <a:lstStyle/>
          <a:p>
            <a:r>
              <a:rPr lang="en-GB" sz="2800" i="1" dirty="0">
                <a:solidFill>
                  <a:srgbClr val="FF0000"/>
                </a:solidFill>
              </a:rPr>
              <a:t>Conformity</a:t>
            </a:r>
            <a:r>
              <a:rPr lang="en-GB" sz="2800" dirty="0"/>
              <a:t>: Accept cultural goals and institutional means of achievement</a:t>
            </a:r>
          </a:p>
          <a:p>
            <a:r>
              <a:rPr lang="en-GB" sz="2800" dirty="0">
                <a:solidFill>
                  <a:srgbClr val="FF0000"/>
                </a:solidFill>
              </a:rPr>
              <a:t>Innovation</a:t>
            </a:r>
            <a:r>
              <a:rPr lang="en-GB" sz="2800" dirty="0"/>
              <a:t>: Accept the goals, but reject the means</a:t>
            </a:r>
          </a:p>
          <a:p>
            <a:pPr marL="457200" lvl="1" indent="0">
              <a:buNone/>
            </a:pPr>
            <a:r>
              <a:rPr lang="en-GB" sz="2400" dirty="0"/>
              <a:t>- Leads to crime and deviance as ANY means of achieving goal is deemed legitimate</a:t>
            </a:r>
          </a:p>
          <a:p>
            <a:pPr lvl="1">
              <a:buFontTx/>
              <a:buChar char="-"/>
            </a:pPr>
            <a:r>
              <a:rPr lang="en-GB" sz="2400" dirty="0"/>
              <a:t>Often within poorer sections of society, trying to achieve wealth</a:t>
            </a:r>
          </a:p>
          <a:p>
            <a:r>
              <a:rPr lang="en-GB" sz="2800" dirty="0">
                <a:solidFill>
                  <a:srgbClr val="FF0000"/>
                </a:solidFill>
              </a:rPr>
              <a:t>Ritualism</a:t>
            </a:r>
            <a:r>
              <a:rPr lang="en-GB" sz="2800" dirty="0"/>
              <a:t>: Reject the goals but accept the means</a:t>
            </a:r>
          </a:p>
          <a:p>
            <a:pPr marL="457200" lvl="1" indent="0">
              <a:buNone/>
            </a:pPr>
            <a:r>
              <a:rPr lang="en-GB" sz="2400" dirty="0"/>
              <a:t>- ‘...the perspective of the frightened employee, the zealously conformist bureaucrat’ (Merton, 1957, 150)</a:t>
            </a:r>
          </a:p>
          <a:p>
            <a:pPr marL="457200" lvl="1" indent="0">
              <a:buNone/>
            </a:pPr>
            <a:r>
              <a:rPr lang="en-GB" sz="2400" dirty="0"/>
              <a:t>- Never successful, never in trouble</a:t>
            </a:r>
          </a:p>
          <a:p>
            <a:pPr marL="457200" lvl="1" indent="0">
              <a:buNone/>
            </a:pPr>
            <a:r>
              <a:rPr lang="en-GB" sz="2400" dirty="0"/>
              <a:t>- Lack of commitment to goals or acceptance of inability to achieve</a:t>
            </a:r>
          </a:p>
          <a:p>
            <a:pPr lvl="1">
              <a:buFontTx/>
              <a:buChar char="-"/>
            </a:pP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5226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039092"/>
            <a:ext cx="8946541" cy="5209308"/>
          </a:xfrm>
        </p:spPr>
        <p:txBody>
          <a:bodyPr/>
          <a:lstStyle/>
          <a:p>
            <a:r>
              <a:rPr lang="en-GB" sz="2800" dirty="0" err="1">
                <a:solidFill>
                  <a:srgbClr val="FF0000"/>
                </a:solidFill>
              </a:rPr>
              <a:t>Retreatism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– rejects goals and means</a:t>
            </a:r>
          </a:p>
          <a:p>
            <a:pPr marL="457200" lvl="1" indent="0">
              <a:buNone/>
            </a:pPr>
            <a:r>
              <a:rPr lang="en-GB" sz="2800" dirty="0"/>
              <a:t>- Effectively ‘opts out’ of society</a:t>
            </a:r>
          </a:p>
          <a:p>
            <a:pPr marL="457200" lvl="1" indent="0">
              <a:buNone/>
            </a:pPr>
            <a:r>
              <a:rPr lang="en-GB" sz="2800" dirty="0"/>
              <a:t>- Hippies, vagrants, ‘winos’ </a:t>
            </a:r>
            <a:r>
              <a:rPr lang="en-GB" sz="2800" dirty="0" err="1"/>
              <a:t>etc</a:t>
            </a:r>
            <a:endParaRPr lang="en-GB" sz="2800" dirty="0"/>
          </a:p>
          <a:p>
            <a:r>
              <a:rPr lang="en-GB" sz="2800" dirty="0">
                <a:solidFill>
                  <a:srgbClr val="FF0000"/>
                </a:solidFill>
              </a:rPr>
              <a:t>Rebellion </a:t>
            </a:r>
            <a:r>
              <a:rPr lang="en-GB" sz="2800" dirty="0"/>
              <a:t>– rejects goals and means</a:t>
            </a:r>
          </a:p>
          <a:p>
            <a:pPr marL="457200" lvl="1" indent="0">
              <a:buNone/>
            </a:pPr>
            <a:r>
              <a:rPr lang="en-GB" sz="2800" dirty="0"/>
              <a:t>- BUT replaces them with new ones</a:t>
            </a:r>
          </a:p>
          <a:p>
            <a:pPr marL="457200" lvl="1" indent="0">
              <a:buNone/>
            </a:pPr>
            <a:r>
              <a:rPr lang="en-GB" sz="2800" dirty="0"/>
              <a:t>- Revolutionaries, socialists, terrorists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1387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366652"/>
              </p:ext>
            </p:extLst>
          </p:nvPr>
        </p:nvGraphicFramePr>
        <p:xfrm>
          <a:off x="1103313" y="637310"/>
          <a:ext cx="8947149" cy="5832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2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212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127">
                <a:tc>
                  <a:txBody>
                    <a:bodyPr/>
                    <a:lstStyle/>
                    <a:p>
                      <a:r>
                        <a:rPr lang="en-GB" dirty="0"/>
                        <a:t>CONFORMITY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127">
                <a:tc>
                  <a:txBody>
                    <a:bodyPr/>
                    <a:lstStyle/>
                    <a:p>
                      <a:r>
                        <a:rPr lang="en-GB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127">
                <a:tc>
                  <a:txBody>
                    <a:bodyPr/>
                    <a:lstStyle/>
                    <a:p>
                      <a:r>
                        <a:rPr lang="en-GB" dirty="0"/>
                        <a:t>RITUALISM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2127">
                <a:tc>
                  <a:txBody>
                    <a:bodyPr/>
                    <a:lstStyle/>
                    <a:p>
                      <a:r>
                        <a:rPr lang="en-GB" dirty="0"/>
                        <a:t>RETREATISM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127">
                <a:tc>
                  <a:txBody>
                    <a:bodyPr/>
                    <a:lstStyle/>
                    <a:p>
                      <a:r>
                        <a:rPr lang="en-GB" dirty="0"/>
                        <a:t>REBELLION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REPLACE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REPLACE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81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Historical Context.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What was happening in 1930s America?</a:t>
            </a:r>
          </a:p>
        </p:txBody>
      </p:sp>
    </p:spTree>
    <p:extLst>
      <p:ext uri="{BB962C8B-B14F-4D97-AF65-F5344CB8AC3E}">
        <p14:creationId xmlns:p14="http://schemas.microsoft.com/office/powerpoint/2010/main" val="1542183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Great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524000"/>
            <a:ext cx="9403742" cy="4724399"/>
          </a:xfrm>
        </p:spPr>
        <p:txBody>
          <a:bodyPr>
            <a:normAutofit/>
          </a:bodyPr>
          <a:lstStyle/>
          <a:p>
            <a:r>
              <a:rPr lang="en-GB" sz="2800" dirty="0"/>
              <a:t>Stock market crash October 29</a:t>
            </a:r>
            <a:r>
              <a:rPr lang="en-GB" sz="2800" baseline="30000" dirty="0"/>
              <a:t>th</a:t>
            </a:r>
            <a:r>
              <a:rPr lang="en-GB" sz="2800" dirty="0"/>
              <a:t> 1929 </a:t>
            </a:r>
          </a:p>
          <a:p>
            <a:r>
              <a:rPr lang="en-GB" sz="2800" dirty="0"/>
              <a:t>25% unemployment in the US</a:t>
            </a:r>
          </a:p>
          <a:p>
            <a:r>
              <a:rPr lang="en-GB" sz="2800" dirty="0"/>
              <a:t>Construction halted</a:t>
            </a:r>
          </a:p>
          <a:p>
            <a:r>
              <a:rPr lang="en-GB" sz="2800" dirty="0"/>
              <a:t>Farming and rural communities saw their revenues plummet</a:t>
            </a:r>
          </a:p>
          <a:p>
            <a:r>
              <a:rPr lang="en-GB" sz="2800" dirty="0"/>
              <a:t>Foreign trade fell by 50%</a:t>
            </a:r>
          </a:p>
          <a:p>
            <a:r>
              <a:rPr lang="en-GB" sz="2800" dirty="0"/>
              <a:t>Mass poverty</a:t>
            </a:r>
          </a:p>
          <a:p>
            <a:r>
              <a:rPr lang="en-GB" sz="2800" dirty="0">
                <a:solidFill>
                  <a:srgbClr val="FF0000"/>
                </a:solidFill>
              </a:rPr>
              <a:t>BUT</a:t>
            </a:r>
            <a:r>
              <a:rPr lang="en-GB" sz="2800" dirty="0"/>
              <a:t>: American Dream still propagated as attainable</a:t>
            </a:r>
          </a:p>
        </p:txBody>
      </p:sp>
    </p:spTree>
    <p:extLst>
      <p:ext uri="{BB962C8B-B14F-4D97-AF65-F5344CB8AC3E}">
        <p14:creationId xmlns:p14="http://schemas.microsoft.com/office/powerpoint/2010/main" val="192846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" y="665018"/>
            <a:ext cx="4668982" cy="5333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728" y="1468582"/>
            <a:ext cx="4706648" cy="453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48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Strengths and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3200" dirty="0"/>
              <a:t>Shows how social, cultural and economic circumstances can create pressures that encourage crime</a:t>
            </a:r>
          </a:p>
          <a:p>
            <a:r>
              <a:rPr lang="en-GB" altLang="en-US" sz="3200" dirty="0"/>
              <a:t>Casts deviance as a defining feature of capitalist societies: desire to consume regardless of possibilities (</a:t>
            </a:r>
            <a:r>
              <a:rPr lang="en-GB" altLang="en-US" sz="3200" dirty="0" err="1"/>
              <a:t>Downes</a:t>
            </a:r>
            <a:r>
              <a:rPr lang="en-GB" altLang="en-US" sz="3200" dirty="0"/>
              <a:t> and Rock 2007)</a:t>
            </a:r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930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96292"/>
            <a:ext cx="8946541" cy="475210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GB" altLang="en-US" dirty="0"/>
              <a:t>1964: Lyndon Johnson’s “War on Poverty”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Work training programmes for those too poor to complete education 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‘National Job Corps’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Community action programmes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Employment incentives 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Established food stamps, work study, Medicare and Medicaid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GB" altLang="en-US" dirty="0"/>
          </a:p>
          <a:p>
            <a:pPr lvl="1">
              <a:lnSpc>
                <a:spcPct val="90000"/>
              </a:lnSpc>
            </a:pPr>
            <a:endParaRPr lang="en-GB" altLang="en-US" dirty="0"/>
          </a:p>
          <a:p>
            <a:endParaRPr lang="en-GB" dirty="0"/>
          </a:p>
        </p:txBody>
      </p:sp>
      <p:pic>
        <p:nvPicPr>
          <p:cNvPr id="4" name="Picture 3" descr="36-lyndon_johnson_14x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66" y="3872346"/>
            <a:ext cx="2717151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 descr="LBJ-and-Fletcher5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621" y="3872346"/>
            <a:ext cx="3921215" cy="239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02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37856"/>
            <a:ext cx="8946541" cy="4710544"/>
          </a:xfrm>
        </p:spPr>
        <p:txBody>
          <a:bodyPr>
            <a:normAutofit/>
          </a:bodyPr>
          <a:lstStyle/>
          <a:p>
            <a:r>
              <a:rPr lang="en-GB" altLang="en-US" sz="2400" dirty="0"/>
              <a:t>Over-predictive?</a:t>
            </a:r>
          </a:p>
          <a:p>
            <a:r>
              <a:rPr lang="en-GB" altLang="en-US" sz="2400" dirty="0"/>
              <a:t>Why do some people innovate and others do not?</a:t>
            </a:r>
          </a:p>
          <a:p>
            <a:r>
              <a:rPr lang="en-GB" altLang="en-US" sz="2400" dirty="0"/>
              <a:t>How to explain women’s lesser involvement in crime?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Ignores crimes of the powerful?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Are cultural goals really about wealth?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Can we really talk about consensus of cultural goals?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Other barriers to achievement? (gender, ethnicity, intelligence…?)</a:t>
            </a:r>
          </a:p>
          <a:p>
            <a:pPr marL="0" indent="0">
              <a:lnSpc>
                <a:spcPct val="90000"/>
              </a:lnSpc>
              <a:buNone/>
            </a:pPr>
            <a:endParaRPr lang="en-GB" altLang="en-US" sz="21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1782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Adapting Strain Theory: Delinquent Gangs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62546"/>
            <a:ext cx="9966471" cy="458585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GB" altLang="en-US" sz="2400" dirty="0"/>
          </a:p>
          <a:p>
            <a:pPr>
              <a:lnSpc>
                <a:spcPct val="80000"/>
              </a:lnSpc>
            </a:pPr>
            <a:r>
              <a:rPr lang="en-GB" altLang="en-US" sz="2400" dirty="0"/>
              <a:t>Cohen 1955: Youths blocked from middle class adult goals (e.g. educational success)</a:t>
            </a:r>
          </a:p>
          <a:p>
            <a:pPr>
              <a:lnSpc>
                <a:spcPct val="80000"/>
              </a:lnSpc>
            </a:pPr>
            <a:r>
              <a:rPr lang="en-GB" altLang="en-US" sz="2400" dirty="0"/>
              <a:t>Cloward and Ohlin 1960: Youths blocked from wealth </a:t>
            </a:r>
          </a:p>
          <a:p>
            <a:pPr marL="342900" lvl="1" indent="-342900">
              <a:lnSpc>
                <a:spcPct val="80000"/>
              </a:lnSpc>
            </a:pPr>
            <a:r>
              <a:rPr lang="en-GB" altLang="en-US" sz="2400" dirty="0"/>
              <a:t>Form delinquent gangs to create ways of making money</a:t>
            </a:r>
          </a:p>
          <a:p>
            <a:pPr>
              <a:lnSpc>
                <a:spcPct val="80000"/>
              </a:lnSpc>
            </a:pPr>
            <a:r>
              <a:rPr lang="en-GB" sz="2400" dirty="0"/>
              <a:t>Concept of ‘status frustration’ rather than anomie</a:t>
            </a:r>
          </a:p>
          <a:p>
            <a:pPr>
              <a:lnSpc>
                <a:spcPct val="80000"/>
              </a:lnSpc>
            </a:pPr>
            <a:r>
              <a:rPr lang="en-GB" sz="2400" dirty="0"/>
              <a:t>Cultural goals could now be attained within the gang (subculture’s own value system in which success could be achieved)</a:t>
            </a:r>
          </a:p>
          <a:p>
            <a:pPr>
              <a:lnSpc>
                <a:spcPct val="80000"/>
              </a:lnSpc>
            </a:pPr>
            <a:r>
              <a:rPr lang="en-GB" altLang="en-US" sz="2400" dirty="0"/>
              <a:t>Anger, frustration, shame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080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Strain Theory (Agnew, 1991)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Beyond </a:t>
            </a:r>
            <a:r>
              <a:rPr lang="en-GB" sz="2800" dirty="0" err="1"/>
              <a:t>Mertonian</a:t>
            </a:r>
            <a:r>
              <a:rPr lang="en-GB" sz="2800" dirty="0"/>
              <a:t> strain &amp; status frustration to other sources of criminogenic strain</a:t>
            </a:r>
          </a:p>
          <a:p>
            <a:r>
              <a:rPr lang="en-GB" sz="2800" dirty="0"/>
              <a:t>Strain = inability to achieve desired goal</a:t>
            </a:r>
          </a:p>
          <a:p>
            <a:pPr lvl="1"/>
            <a:r>
              <a:rPr lang="en-GB" sz="2800" dirty="0"/>
              <a:t>Removal of positively valued stimuli</a:t>
            </a:r>
          </a:p>
          <a:p>
            <a:pPr lvl="1"/>
            <a:r>
              <a:rPr lang="en-GB" sz="2800" dirty="0"/>
              <a:t>Presentation of  negative stimuli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663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Strain most likely to lead to crime (Agnew, 2002)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Strain seen as unjust</a:t>
            </a:r>
          </a:p>
          <a:p>
            <a:r>
              <a:rPr lang="en-GB" dirty="0"/>
              <a:t>Strain of high magnitude (depth &amp; frequency)</a:t>
            </a:r>
          </a:p>
          <a:p>
            <a:r>
              <a:rPr lang="en-GB" dirty="0"/>
              <a:t>Strain caused by or associated with low social control</a:t>
            </a:r>
          </a:p>
          <a:p>
            <a:r>
              <a:rPr lang="en-GB" dirty="0"/>
              <a:t>Strain creates emotional pressure to engage in criminal behaviour. ‘Criminal coping’.</a:t>
            </a:r>
          </a:p>
          <a:p>
            <a:r>
              <a:rPr lang="en-GB" altLang="en-US" sz="2100" dirty="0"/>
              <a:t>Why do some people get angry and not others?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GB" altLang="en-US" sz="2000" dirty="0"/>
              <a:t>- Support systems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GB" altLang="en-US" sz="2000" dirty="0"/>
              <a:t>- Personal resources (emotional/psychological)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GB" altLang="en-US" sz="2000" dirty="0"/>
              <a:t>- Past experiences (generational, community-based disenfranchisement)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5820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Moving on from Merton…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48692"/>
            <a:ext cx="8946541" cy="4599708"/>
          </a:xfrm>
        </p:spPr>
        <p:txBody>
          <a:bodyPr/>
          <a:lstStyle/>
          <a:p>
            <a:r>
              <a:rPr lang="en-GB" altLang="en-US" sz="2400" dirty="0"/>
              <a:t>Strain not concentrated in lower socio-economic groups... but across society</a:t>
            </a:r>
          </a:p>
          <a:p>
            <a:r>
              <a:rPr lang="en-GB" altLang="en-US" sz="2400" dirty="0"/>
              <a:t>Not deterministic but introduces ideas of human agency</a:t>
            </a:r>
          </a:p>
          <a:p>
            <a:r>
              <a:rPr lang="en-GB" altLang="en-US" sz="2400" dirty="0"/>
              <a:t>Explains why some offend and not others</a:t>
            </a:r>
          </a:p>
          <a:p>
            <a:r>
              <a:rPr lang="en-GB" altLang="en-US" sz="2400" dirty="0"/>
              <a:t>Explains why some choose deviant adaptations and not others</a:t>
            </a:r>
          </a:p>
          <a:p>
            <a:r>
              <a:rPr lang="en-GB" altLang="en-US" sz="2400" dirty="0"/>
              <a:t>Connections between stressful life events and delinquency – supported by research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493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Strain: Crime </a:t>
            </a:r>
            <a:r>
              <a:rPr lang="en-GB" dirty="0" err="1"/>
              <a:t>Etiologies</a:t>
            </a:r>
            <a:r>
              <a:rPr lang="en-GB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 dirty="0"/>
              <a:t>Crime as a result of normlessness </a:t>
            </a:r>
          </a:p>
          <a:p>
            <a:r>
              <a:rPr lang="en-GB" altLang="en-US" sz="2800" dirty="0"/>
              <a:t>Crime as an adaptation to structural conditions</a:t>
            </a:r>
          </a:p>
          <a:p>
            <a:r>
              <a:rPr lang="en-GB" altLang="en-US" sz="2800" dirty="0"/>
              <a:t>Crime as an emotional response to structural conditions</a:t>
            </a:r>
          </a:p>
          <a:p>
            <a:r>
              <a:rPr lang="en-GB" altLang="en-US" sz="2800" dirty="0"/>
              <a:t>Crime as an emotional response to injustice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069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week…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Subcultural theories</a:t>
            </a:r>
          </a:p>
        </p:txBody>
      </p:sp>
    </p:spTree>
    <p:extLst>
      <p:ext uri="{BB962C8B-B14F-4D97-AF65-F5344CB8AC3E}">
        <p14:creationId xmlns:p14="http://schemas.microsoft.com/office/powerpoint/2010/main" val="2860471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1218</TotalTime>
  <Words>1123</Words>
  <Application>Microsoft Office PowerPoint</Application>
  <PresentationFormat>Widescreen</PresentationFormat>
  <Paragraphs>164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Century Gothic</vt:lpstr>
      <vt:lpstr>Wingdings</vt:lpstr>
      <vt:lpstr>Wingdings 2</vt:lpstr>
      <vt:lpstr>Wingdings 3</vt:lpstr>
      <vt:lpstr>Ion</vt:lpstr>
      <vt:lpstr>Strain Theory</vt:lpstr>
      <vt:lpstr>Classic Strain Theory (Merton, 1938): Basic Argument…</vt:lpstr>
      <vt:lpstr>The American Dream</vt:lpstr>
      <vt:lpstr>PowerPoint Presentation</vt:lpstr>
      <vt:lpstr>What our houses &amp; cars “should” look like….</vt:lpstr>
      <vt:lpstr>What our weddings “should” look like….</vt:lpstr>
      <vt:lpstr>What we “should” look like….</vt:lpstr>
      <vt:lpstr>Who are leaders and icons are…</vt:lpstr>
      <vt:lpstr>The aim of the game…</vt:lpstr>
      <vt:lpstr>Cultural Messages…</vt:lpstr>
      <vt:lpstr>Understanding Strain…</vt:lpstr>
      <vt:lpstr>Cont’d…</vt:lpstr>
      <vt:lpstr>Anomie: Durkheim </vt:lpstr>
      <vt:lpstr>Division of Labour in Society (1893)</vt:lpstr>
      <vt:lpstr>Merton’s Difference from Durkheim</vt:lpstr>
      <vt:lpstr>The American Dream &amp; Merton’s Strain Theory</vt:lpstr>
      <vt:lpstr>Coping Strategies…</vt:lpstr>
      <vt:lpstr>PowerPoint Presentation</vt:lpstr>
      <vt:lpstr>PowerPoint Presentation</vt:lpstr>
      <vt:lpstr>PowerPoint Presentation</vt:lpstr>
      <vt:lpstr>Historical Context.</vt:lpstr>
      <vt:lpstr>The Great Depression</vt:lpstr>
      <vt:lpstr>PowerPoint Presentation</vt:lpstr>
      <vt:lpstr>Strengths and Implications</vt:lpstr>
      <vt:lpstr>Policy Implications</vt:lpstr>
      <vt:lpstr>Limitations</vt:lpstr>
      <vt:lpstr>Adapting Strain Theory: Delinquent Gangs </vt:lpstr>
      <vt:lpstr>General Strain Theory (Agnew, 1991)</vt:lpstr>
      <vt:lpstr>Types of Strain most likely to lead to crime (Agnew, 2002)</vt:lpstr>
      <vt:lpstr>Moving on from Merton…</vt:lpstr>
      <vt:lpstr>Strain: Crime Etiologies…</vt:lpstr>
      <vt:lpstr>Next week…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Strain Theory</dc:title>
  <dc:creator>user</dc:creator>
  <cp:lastModifiedBy>Bird, Jessica Jane</cp:lastModifiedBy>
  <cp:revision>24</cp:revision>
  <dcterms:created xsi:type="dcterms:W3CDTF">2015-09-11T14:57:19Z</dcterms:created>
  <dcterms:modified xsi:type="dcterms:W3CDTF">2019-02-06T18:53:49Z</dcterms:modified>
</cp:coreProperties>
</file>